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7" r:id="rId2"/>
    <p:sldId id="389" r:id="rId3"/>
    <p:sldId id="384" r:id="rId4"/>
    <p:sldId id="393" r:id="rId5"/>
    <p:sldId id="394" r:id="rId6"/>
    <p:sldId id="396" r:id="rId7"/>
    <p:sldId id="39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725" autoAdjust="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/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/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/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/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/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-1" fmla="*/ 540000 w 1080000"/>
              <a:gd name="connsiteY0-2" fmla="*/ 0 h 1262947"/>
              <a:gd name="connsiteX1-3" fmla="*/ 1080000 w 1080000"/>
              <a:gd name="connsiteY1-4" fmla="*/ 931034 h 1262947"/>
              <a:gd name="connsiteX2-5" fmla="*/ 1064374 w 1080000"/>
              <a:gd name="connsiteY2-6" fmla="*/ 931034 h 1262947"/>
              <a:gd name="connsiteX3-7" fmla="*/ 1069029 w 1080000"/>
              <a:gd name="connsiteY3-8" fmla="*/ 938533 h 1262947"/>
              <a:gd name="connsiteX4-9" fmla="*/ 1080000 w 1080000"/>
              <a:gd name="connsiteY4-10" fmla="*/ 992947 h 1262947"/>
              <a:gd name="connsiteX5-11" fmla="*/ 540000 w 1080000"/>
              <a:gd name="connsiteY5-12" fmla="*/ 1262947 h 1262947"/>
              <a:gd name="connsiteX6-13" fmla="*/ 0 w 1080000"/>
              <a:gd name="connsiteY6-14" fmla="*/ 992947 h 1262947"/>
              <a:gd name="connsiteX7-15" fmla="*/ 10971 w 1080000"/>
              <a:gd name="connsiteY7-16" fmla="*/ 938533 h 1262947"/>
              <a:gd name="connsiteX8-17" fmla="*/ 15626 w 1080000"/>
              <a:gd name="connsiteY8-18" fmla="*/ 931034 h 1262947"/>
              <a:gd name="connsiteX9-19" fmla="*/ 540000 w 1080000"/>
              <a:gd name="connsiteY9-20" fmla="*/ 0 h 1262947"/>
              <a:gd name="connsiteX0-21" fmla="*/ 540000 w 1080000"/>
              <a:gd name="connsiteY0-22" fmla="*/ 0 h 1262947"/>
              <a:gd name="connsiteX1-23" fmla="*/ 1064374 w 1080000"/>
              <a:gd name="connsiteY1-24" fmla="*/ 931034 h 1262947"/>
              <a:gd name="connsiteX2-25" fmla="*/ 1069029 w 1080000"/>
              <a:gd name="connsiteY2-26" fmla="*/ 938533 h 1262947"/>
              <a:gd name="connsiteX3-27" fmla="*/ 1080000 w 1080000"/>
              <a:gd name="connsiteY3-28" fmla="*/ 992947 h 1262947"/>
              <a:gd name="connsiteX4-29" fmla="*/ 540000 w 1080000"/>
              <a:gd name="connsiteY4-30" fmla="*/ 1262947 h 1262947"/>
              <a:gd name="connsiteX5-31" fmla="*/ 0 w 1080000"/>
              <a:gd name="connsiteY5-32" fmla="*/ 992947 h 1262947"/>
              <a:gd name="connsiteX6-33" fmla="*/ 10971 w 1080000"/>
              <a:gd name="connsiteY6-34" fmla="*/ 938533 h 1262947"/>
              <a:gd name="connsiteX7-35" fmla="*/ 15626 w 1080000"/>
              <a:gd name="connsiteY7-36" fmla="*/ 931034 h 1262947"/>
              <a:gd name="connsiteX8-37" fmla="*/ 540000 w 1080000"/>
              <a:gd name="connsiteY8-38" fmla="*/ 0 h 12629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/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/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/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/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/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/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/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/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/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/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/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/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-1" fmla="*/ 540000 w 1080000"/>
              <a:gd name="connsiteY0-2" fmla="*/ 0 h 1262947"/>
              <a:gd name="connsiteX1-3" fmla="*/ 1080000 w 1080000"/>
              <a:gd name="connsiteY1-4" fmla="*/ 931034 h 1262947"/>
              <a:gd name="connsiteX2-5" fmla="*/ 1064374 w 1080000"/>
              <a:gd name="connsiteY2-6" fmla="*/ 931034 h 1262947"/>
              <a:gd name="connsiteX3-7" fmla="*/ 1069029 w 1080000"/>
              <a:gd name="connsiteY3-8" fmla="*/ 938533 h 1262947"/>
              <a:gd name="connsiteX4-9" fmla="*/ 1080000 w 1080000"/>
              <a:gd name="connsiteY4-10" fmla="*/ 992947 h 1262947"/>
              <a:gd name="connsiteX5-11" fmla="*/ 540000 w 1080000"/>
              <a:gd name="connsiteY5-12" fmla="*/ 1262947 h 1262947"/>
              <a:gd name="connsiteX6-13" fmla="*/ 0 w 1080000"/>
              <a:gd name="connsiteY6-14" fmla="*/ 992947 h 1262947"/>
              <a:gd name="connsiteX7-15" fmla="*/ 10971 w 1080000"/>
              <a:gd name="connsiteY7-16" fmla="*/ 938533 h 1262947"/>
              <a:gd name="connsiteX8-17" fmla="*/ 15626 w 1080000"/>
              <a:gd name="connsiteY8-18" fmla="*/ 931034 h 1262947"/>
              <a:gd name="connsiteX9-19" fmla="*/ 540000 w 1080000"/>
              <a:gd name="connsiteY9-20" fmla="*/ 0 h 1262947"/>
              <a:gd name="connsiteX0-21" fmla="*/ 540000 w 1080000"/>
              <a:gd name="connsiteY0-22" fmla="*/ 0 h 1262947"/>
              <a:gd name="connsiteX1-23" fmla="*/ 1064374 w 1080000"/>
              <a:gd name="connsiteY1-24" fmla="*/ 931034 h 1262947"/>
              <a:gd name="connsiteX2-25" fmla="*/ 1069029 w 1080000"/>
              <a:gd name="connsiteY2-26" fmla="*/ 938533 h 1262947"/>
              <a:gd name="connsiteX3-27" fmla="*/ 1080000 w 1080000"/>
              <a:gd name="connsiteY3-28" fmla="*/ 992947 h 1262947"/>
              <a:gd name="connsiteX4-29" fmla="*/ 540000 w 1080000"/>
              <a:gd name="connsiteY4-30" fmla="*/ 1262947 h 1262947"/>
              <a:gd name="connsiteX5-31" fmla="*/ 0 w 1080000"/>
              <a:gd name="connsiteY5-32" fmla="*/ 992947 h 1262947"/>
              <a:gd name="connsiteX6-33" fmla="*/ 10971 w 1080000"/>
              <a:gd name="connsiteY6-34" fmla="*/ 938533 h 1262947"/>
              <a:gd name="connsiteX7-35" fmla="*/ 15626 w 1080000"/>
              <a:gd name="connsiteY7-36" fmla="*/ 931034 h 1262947"/>
              <a:gd name="connsiteX8-37" fmla="*/ 540000 w 1080000"/>
              <a:gd name="connsiteY8-38" fmla="*/ 0 h 12629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/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/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/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/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/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/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/>
          <p:cNvSpPr>
            <a:spLocks noGrp="1"/>
          </p:cNvSpPr>
          <p:nvPr>
            <p:ph sz="quarter" idx="2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/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/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/>
            <p:cNvSpPr/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/>
            <p:cNvSpPr/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/>
            <p:cNvSpPr/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/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/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/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/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/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/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/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/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/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/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/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/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/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/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/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/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/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/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Oval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43" name="Group 42"/>
          <p:cNvGrpSpPr>
            <a:grpSpLocks noGrp="1" noUngrp="1" noRot="1" noChangeAspect="1" noMove="1" noResize="1"/>
          </p:cNvGrpSpPr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4" name="Freeform: Shape 43"/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/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6" name="Oval 45"/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9" name="Rectangle 4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Placeholder 10" descr="Background pattern&#10;&#10;Description automatically generated with medium confidence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1" name="Rectangle 5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4332287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75613" y="549275"/>
            <a:ext cx="3565524" cy="288717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Looping</a:t>
            </a:r>
          </a:p>
        </p:txBody>
      </p:sp>
      <p:sp>
        <p:nvSpPr>
          <p:cNvPr id="96" name="Rectangle 5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4"/>
          </p:nvPr>
        </p:nvSpPr>
        <p:spPr>
          <a:xfrm>
            <a:off x="8075612" y="3569007"/>
            <a:ext cx="3565525" cy="2523817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</a:pPr>
            <a:r>
              <a:rPr lang="en-US" kern="1200" dirty="0">
                <a:latin typeface="+mn-lt"/>
                <a:ea typeface="+mn-ea"/>
                <a:cs typeface="+mn-cs"/>
              </a:rPr>
              <a:t>BACOD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icture containing background pattern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034" y="-79588"/>
            <a:ext cx="3565524" cy="1997855"/>
          </a:xfrm>
        </p:spPr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0033" y="2048443"/>
            <a:ext cx="3963567" cy="3415519"/>
          </a:xfrm>
        </p:spPr>
        <p:txBody>
          <a:bodyPr/>
          <a:lstStyle/>
          <a:p>
            <a:r>
              <a:rPr lang="en-US" dirty="0"/>
              <a:t>For</a:t>
            </a:r>
          </a:p>
          <a:p>
            <a:r>
              <a:rPr lang="en-US" dirty="0" err="1"/>
              <a:t>forEach</a:t>
            </a:r>
            <a:endParaRPr lang="en-US" dirty="0"/>
          </a:p>
          <a:p>
            <a:r>
              <a:rPr lang="en-US" dirty="0"/>
              <a:t>For in</a:t>
            </a:r>
          </a:p>
          <a:p>
            <a:r>
              <a:rPr lang="en-US" dirty="0"/>
              <a:t>For of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>
          <a:xfrm>
            <a:off x="1980033" y="6507212"/>
            <a:ext cx="2628900" cy="153888"/>
          </a:xfrm>
        </p:spPr>
        <p:txBody>
          <a:bodyPr/>
          <a:lstStyle/>
          <a:p>
            <a:r>
              <a:rPr lang="en-US" dirty="0"/>
              <a:t>Tuesday, February 2, 20XX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>
          <a:xfrm>
            <a:off x="7816333" y="6501657"/>
            <a:ext cx="3584461" cy="153888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t>2</a:t>
            </a:fld>
            <a:endParaRPr lang="en-US"/>
          </a:p>
        </p:txBody>
      </p:sp>
      <p:pic>
        <p:nvPicPr>
          <p:cNvPr id="21" name="Picture Placeholder 20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7647" r="27647"/>
          <a:stretch>
            <a:fillRect/>
          </a:stretch>
        </p:blipFill>
        <p:spPr>
          <a:xfrm>
            <a:off x="7382961" y="1704721"/>
            <a:ext cx="3448558" cy="3448558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/>
          <p:cNvGrpSpPr>
            <a:grpSpLocks noGrp="1" noUngrp="1" noRot="1" noChangeAspect="1" noMove="1" noResize="1"/>
          </p:cNvGrpSpPr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03" name="Freeform: Shape 102"/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4" name="Oval 103"/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" name="Freeform: Shape 105"/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08" name="Rectangle 10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 descr="Background pattern&#10;&#10;Description automatically generated with low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38582" y="884509"/>
            <a:ext cx="4795577" cy="943623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Looping</a:t>
            </a:r>
          </a:p>
        </p:txBody>
      </p:sp>
      <p:pic>
        <p:nvPicPr>
          <p:cNvPr id="71" name="Picture Placeholder 70" descr="A young child with his hand on his chin&#10;&#10;Description automatically generated with low confidence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/>
          <a:srcRect r="40264"/>
          <a:stretch>
            <a:fillRect/>
          </a:stretch>
        </p:blipFill>
        <p:spPr>
          <a:xfrm>
            <a:off x="5719706" y="606796"/>
            <a:ext cx="4868976" cy="5644408"/>
          </a:xfrm>
          <a:custGeom>
            <a:avLst/>
            <a:gdLst/>
            <a:ahLst/>
            <a:cxnLst/>
            <a:rect l="l" t="t" r="r" b="b"/>
            <a:pathLst>
              <a:path w="4868976" h="5644408">
                <a:moveTo>
                  <a:pt x="2398421" y="0"/>
                </a:moveTo>
                <a:lnTo>
                  <a:pt x="4868974" y="1424628"/>
                </a:lnTo>
                <a:lnTo>
                  <a:pt x="4868976" y="1424625"/>
                </a:lnTo>
                <a:lnTo>
                  <a:pt x="4868976" y="1424628"/>
                </a:lnTo>
                <a:lnTo>
                  <a:pt x="4868976" y="4219781"/>
                </a:lnTo>
                <a:lnTo>
                  <a:pt x="2398419" y="5644408"/>
                </a:lnTo>
                <a:lnTo>
                  <a:pt x="0" y="4219781"/>
                </a:lnTo>
                <a:lnTo>
                  <a:pt x="0" y="1424628"/>
                </a:lnTo>
                <a:lnTo>
                  <a:pt x="0" y="1424625"/>
                </a:lnTo>
                <a:lnTo>
                  <a:pt x="3" y="1424628"/>
                </a:lnTo>
                <a:close/>
              </a:path>
            </a:pathLst>
          </a:custGeom>
        </p:spPr>
      </p:pic>
      <p:grpSp>
        <p:nvGrpSpPr>
          <p:cNvPr id="110" name="Group 109"/>
          <p:cNvGrpSpPr>
            <a:grpSpLocks noGrp="1" noUngrp="1" noRot="1" noChangeAspect="1" noMove="1" noResize="1"/>
          </p:cNvGrpSpPr>
          <p:nvPr/>
        </p:nvGrpSpPr>
        <p:grpSpPr>
          <a:xfrm>
            <a:off x="10366428" y="2112234"/>
            <a:ext cx="1335600" cy="1262947"/>
            <a:chOff x="10145015" y="2343978"/>
            <a:chExt cx="1335600" cy="1262947"/>
          </a:xfrm>
        </p:grpSpPr>
        <p:sp>
          <p:nvSpPr>
            <p:cNvPr id="111" name="Freeform: Shape 110"/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14" name="Oval 1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588612" y="57328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27737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Tuesday, February 2, 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74007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sz="quarter" idx="15"/>
          </p:nvPr>
        </p:nvSpPr>
        <p:spPr bwMode="auto">
          <a:xfrm>
            <a:off x="538582" y="2712641"/>
            <a:ext cx="4979509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ID" sz="1400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Loop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atau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perulangan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pada </a:t>
            </a:r>
            <a:r>
              <a:rPr lang="en-ID" sz="1400" b="1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digunakan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untuk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melakukan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tugas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berulang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berdasarkan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suatu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kondisi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ID" sz="1400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Loop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atau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perulang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pada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umumnya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tersedia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pada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semua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bahasa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pemrograman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meskipun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implementasi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dan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sintaks</a:t>
            </a:r>
            <a:r>
              <a:rPr lang="en-ID" sz="14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sz="14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berbeda-beda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chart&#10;&#10;Description automatically generated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1180" y="1287145"/>
            <a:ext cx="10390505" cy="828675"/>
          </a:xfrm>
        </p:spPr>
        <p:txBody>
          <a:bodyPr/>
          <a:lstStyle/>
          <a:p>
            <a:r>
              <a:rPr lang="en-US" dirty="0"/>
              <a:t>For</a:t>
            </a:r>
            <a:endParaRPr lang="en-ID" dirty="0"/>
          </a:p>
        </p:txBody>
      </p:sp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ED3B493-5960-4CF7-9105-71B6296A6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365" r="91826">
                        <a14:foregroundMark x1="8429" y1="45333" x2="8429" y2="45333"/>
                        <a14:foregroundMark x1="91826" y1="42667" x2="91826" y2="42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806864"/>
            <a:ext cx="12192000" cy="3503448"/>
          </a:xfrm>
          <a:prstGeom prst="rect">
            <a:avLst/>
          </a:prstGeom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3982A70D-1819-4518-91E3-E638FE782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3" y="2292916"/>
            <a:ext cx="1081263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marL="2286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Tx/>
              <a:buNone/>
            </a:pPr>
            <a:r>
              <a:rPr lang="en-ID" sz="1400" b="1" dirty="0">
                <a:solidFill>
                  <a:srgbClr val="BDC1C6"/>
                </a:solidFill>
                <a:latin typeface="arial" panose="020B0604020202020204" pitchFamily="34" charset="0"/>
              </a:rPr>
              <a:t>For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merupakan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salah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satu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cara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yang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bisa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kita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gunakan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untuk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melakukan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loop/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perulangan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, for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ini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merupakan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cara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yang paling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umum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digunakan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karena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ada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diseluruh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Bahasa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pemrograman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yang support looping.</a:t>
            </a:r>
            <a:endParaRPr lang="en-US" alt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chart&#10;&#10;Description automatically generated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1180" y="1287145"/>
            <a:ext cx="10390505" cy="828675"/>
          </a:xfrm>
        </p:spPr>
        <p:txBody>
          <a:bodyPr/>
          <a:lstStyle/>
          <a:p>
            <a:r>
              <a:rPr lang="en-US" dirty="0" err="1"/>
              <a:t>forEach</a:t>
            </a:r>
            <a:endParaRPr lang="en-ID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982A70D-1819-4518-91E3-E638FE782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3" y="2292916"/>
            <a:ext cx="1081263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marL="2286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Tx/>
              <a:buNone/>
            </a:pPr>
            <a:r>
              <a:rPr lang="en-ID" sz="1400" b="1" dirty="0" err="1">
                <a:solidFill>
                  <a:srgbClr val="BDC1C6"/>
                </a:solidFill>
                <a:latin typeface="arial" panose="020B0604020202020204" pitchFamily="34" charset="0"/>
              </a:rPr>
              <a:t>forEach</a:t>
            </a:r>
            <a:r>
              <a:rPr lang="en-ID" sz="1400" b="1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merupakan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salah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satu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cara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yang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bisa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kita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gunakan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untuk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melakukan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loop/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perulangan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,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namun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forEach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ini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merupakan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perulangan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yang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hanya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bisa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digunakan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untuk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tipe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data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jenis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array.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forEach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ini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juga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hanya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tersedia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di Bahasa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pemrograman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tertentu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.</a:t>
            </a:r>
            <a:endParaRPr lang="en-US" altLang="en-US" sz="1600" dirty="0"/>
          </a:p>
        </p:txBody>
      </p: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38542F9-204B-4029-90B5-B4B79EE7E9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86" b="89858" l="8343" r="92999">
                        <a14:foregroundMark x1="8401" y1="32028" x2="8401" y2="32028"/>
                        <a14:foregroundMark x1="92999" y1="38256" x2="92999" y2="382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38820" y="2409931"/>
            <a:ext cx="12192000" cy="399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5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chart&#10;&#10;Description automatically generated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1180" y="1287145"/>
            <a:ext cx="10390505" cy="828675"/>
          </a:xfrm>
        </p:spPr>
        <p:txBody>
          <a:bodyPr/>
          <a:lstStyle/>
          <a:p>
            <a:r>
              <a:rPr lang="en-US" dirty="0"/>
              <a:t>For in</a:t>
            </a:r>
            <a:endParaRPr lang="en-ID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982A70D-1819-4518-91E3-E638FE782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3" y="2292916"/>
            <a:ext cx="1081263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marL="2286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Tx/>
              <a:buNone/>
            </a:pPr>
            <a:r>
              <a:rPr lang="en-ID" sz="1400" b="1" dirty="0">
                <a:solidFill>
                  <a:srgbClr val="BDC1C6"/>
                </a:solidFill>
                <a:latin typeface="arial" panose="020B0604020202020204" pitchFamily="34" charset="0"/>
              </a:rPr>
              <a:t>For in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merupakan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salah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satu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cara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yang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bisa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kita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gunakan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untuk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melakukan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loop/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perulangan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,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namun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for in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ini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umum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digunakan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untuk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melakukan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looping pada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sebuah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object. For in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ini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juga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hanya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tersedia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di Bahasa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pemrograman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tertentu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.</a:t>
            </a:r>
            <a:endParaRPr lang="en-US" altLang="en-US" sz="1600" dirty="0"/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CCCB49E5-A2F4-42F8-A004-5EAF7C8447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99" b="89967" l="8460" r="91307">
                        <a14:foregroundMark x1="8460" y1="36622" x2="8460" y2="36622"/>
                        <a14:foregroundMark x1="91307" y1="40134" x2="91307" y2="4013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38820" y="2816136"/>
            <a:ext cx="12192000" cy="369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679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chart&#10;&#10;Description automatically generated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1180" y="1287145"/>
            <a:ext cx="10390505" cy="828675"/>
          </a:xfrm>
        </p:spPr>
        <p:txBody>
          <a:bodyPr/>
          <a:lstStyle/>
          <a:p>
            <a:r>
              <a:rPr lang="en-US" dirty="0"/>
              <a:t>For of</a:t>
            </a:r>
            <a:endParaRPr lang="en-ID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982A70D-1819-4518-91E3-E638FE782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3" y="2292916"/>
            <a:ext cx="1081263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marL="2286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Tx/>
              <a:buNone/>
            </a:pPr>
            <a:r>
              <a:rPr lang="en-ID" sz="1400" b="1" dirty="0">
                <a:solidFill>
                  <a:srgbClr val="BDC1C6"/>
                </a:solidFill>
                <a:latin typeface="arial" panose="020B0604020202020204" pitchFamily="34" charset="0"/>
              </a:rPr>
              <a:t>For of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merupakan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salah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satu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cara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yang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bisa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kita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gunakan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untuk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melakukan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loop/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perulangan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. For of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ini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juga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hanya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tersedia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di Bahasa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pemrograman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rgbClr val="BDC1C6"/>
                </a:solidFill>
                <a:latin typeface="arial" panose="020B0604020202020204" pitchFamily="34" charset="0"/>
              </a:rPr>
              <a:t>tertentu</a:t>
            </a:r>
            <a:r>
              <a:rPr lang="en-ID" sz="1400" dirty="0">
                <a:solidFill>
                  <a:srgbClr val="BDC1C6"/>
                </a:solidFill>
                <a:latin typeface="arial" panose="020B0604020202020204" pitchFamily="34" charset="0"/>
              </a:rPr>
              <a:t>.</a:t>
            </a:r>
            <a:endParaRPr lang="en-US" altLang="en-US" sz="1600" dirty="0"/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E4AB0FCC-6CFA-43D7-B4CD-7FF68702E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99" b="89967" l="8635" r="92707">
                        <a14:foregroundMark x1="8635" y1="32274" x2="8635" y2="32274"/>
                        <a14:foregroundMark x1="92707" y1="31605" x2="92707" y2="316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292916"/>
            <a:ext cx="12192000" cy="425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789338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{F4AC312E-2A44-49E0-B472-89EFBF5977D9}tf33713516_win32</Template>
  <TotalTime>1191</TotalTime>
  <Words>246</Words>
  <Application>Microsoft Office PowerPoint</Application>
  <PresentationFormat>Widescreen</PresentationFormat>
  <Paragraphs>37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</vt:lpstr>
      <vt:lpstr>Calibri</vt:lpstr>
      <vt:lpstr>Gill Sans MT</vt:lpstr>
      <vt:lpstr>Walbaum Display</vt:lpstr>
      <vt:lpstr>3DFloatVTI</vt:lpstr>
      <vt:lpstr>Looping</vt:lpstr>
      <vt:lpstr>Agenda</vt:lpstr>
      <vt:lpstr>Looping</vt:lpstr>
      <vt:lpstr>For</vt:lpstr>
      <vt:lpstr>forEach</vt:lpstr>
      <vt:lpstr>For in</vt:lpstr>
      <vt:lpstr>For of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Variable &amp; Tipe Data</dc:title>
  <dc:creator>Arindo Wartawan</dc:creator>
  <cp:lastModifiedBy>Arindo Wartawan</cp:lastModifiedBy>
  <cp:revision>28</cp:revision>
  <dcterms:created xsi:type="dcterms:W3CDTF">2022-04-12T13:47:00Z</dcterms:created>
  <dcterms:modified xsi:type="dcterms:W3CDTF">2022-05-20T14:30:07Z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71BF1848C5E54B919769A34AFAC11777</vt:lpwstr>
  </property>
  <property fmtid="{D5CDD505-2E9C-101B-9397-08002B2CF9AE}" pid="4" name="KSOProductBuildVer">
    <vt:lpwstr>1033-11.2.0.11074</vt:lpwstr>
  </property>
</Properties>
</file>